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393" r:id="rId6"/>
    <p:sldId id="404" r:id="rId7"/>
    <p:sldId id="402" r:id="rId8"/>
    <p:sldId id="405" r:id="rId9"/>
  </p:sldIdLst>
  <p:sldSz cx="9144000" cy="5143500" type="screen16x9"/>
  <p:notesSz cx="6797675" cy="9928225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5AF09-52D5-42DB-856C-0EA6FAEC0519}" v="1" dt="2022-06-29T08:06:11.429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036" autoAdjust="0"/>
  </p:normalViewPr>
  <p:slideViewPr>
    <p:cSldViewPr snapToGrid="0">
      <p:cViewPr varScale="1">
        <p:scale>
          <a:sx n="184" d="100"/>
          <a:sy n="184" d="100"/>
        </p:scale>
        <p:origin x="168" y="696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6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29.06.2022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2" tIns="45721" rIns="91442" bIns="45721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2" tIns="45721" rIns="91442" bIns="45721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877"/>
            <a:ext cx="6034426" cy="480735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2" tIns="45721" rIns="91442" bIns="45721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9925" y="923925"/>
            <a:ext cx="5457825" cy="307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9925" y="923925"/>
            <a:ext cx="5457825" cy="307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9925" y="923925"/>
            <a:ext cx="5457825" cy="307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69925" y="923925"/>
            <a:ext cx="5457825" cy="307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11780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72C9396F-0E27-4874-B398-5F2BB788C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/>
              <a:t>Durch Klicken auf das Symbol ein Bild einfügen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Präsentationstitel</a:t>
            </a:r>
            <a:br>
              <a:rPr lang="de-DE"/>
            </a:br>
            <a:r>
              <a:rPr lang="de-DE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E14499A7-16CD-8943-B7B2-2AA53F80D7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000" y="4226400"/>
            <a:ext cx="2824090" cy="6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727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2" y="1239838"/>
            <a:ext cx="8243887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/>
              <a:t>Durch Klicken auf das Symbol </a:t>
            </a:r>
            <a:br>
              <a:rPr lang="de-DE"/>
            </a:br>
            <a:r>
              <a:rPr lang="de-DE"/>
              <a:t>ein Bild einfügen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5423DAE-672C-0D45-B21E-A189B7645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7CDDB4BD-07EE-2E42-B02F-BA63BC5143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126390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9460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D38E494-0BA8-F94B-8518-CB6FF6D7D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2915672-061D-B741-9E54-7FB8E89A16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741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37780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7688968-7C99-CC41-8E66-83C804A2A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47450C3-2C82-DC4B-8A40-F341DE3050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59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2635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6" y="1239838"/>
            <a:ext cx="2628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57632" y="1239838"/>
            <a:ext cx="2628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066000" y="1239838"/>
            <a:ext cx="2628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CEA1042-FD35-1344-AE56-1DF1CDAFF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4DBE2BE5-7F14-C14A-9827-3689E9F044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281533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9922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34D7B58F-A1BD-E640-94D8-0EF9C29F1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B01A675D-FC40-624F-BC35-5AEA9574BA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4294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4892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A3C3B02-A611-AC44-9EEE-FFAC49628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7D5C3357-C4D3-C64E-A4EE-CA7E6D452D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7242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858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229EAE89-A815-E245-966F-FD57D1105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0F26D020-8328-1F40-A792-2DF709B337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464462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Spalten Text – 4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0282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5" y="1239838"/>
            <a:ext cx="1926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A97833A-1F49-42D2-AB3B-301E9766D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55632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>
            <a:lvl6pPr marL="540000" indent="0">
              <a:buNone/>
              <a:defRPr/>
            </a:lvl6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8D9F2-B7AA-491B-A2A4-3BE47F431F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62000" y="1239838"/>
            <a:ext cx="1926000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68368" y="1239838"/>
            <a:ext cx="1926000" cy="3348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7D3D38-C633-8A4B-9E0F-82C2C2DE6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2644FE69-3D55-9147-B945-FF74BEC5E8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184583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39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90AA676-3A89-4B8C-A511-1BE7F0CA5993}"/>
              </a:ext>
            </a:extLst>
          </p:cNvPr>
          <p:cNvSpPr>
            <a:spLocks/>
          </p:cNvSpPr>
          <p:nvPr userDrawn="1"/>
        </p:nvSpPr>
        <p:spPr bwMode="gray">
          <a:xfrm>
            <a:off x="449263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A62AE01-0D82-4AFB-8085-65C9D2CA626D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0451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43BCDE62-2119-4BCB-99D4-3A3F851B311C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3400297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2550B99-4996-4F04-8FA2-DC0FB49F74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3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/>
              <a:t>Durch Klicken </a:t>
            </a:r>
            <a:br>
              <a:rPr lang="de-DE"/>
            </a:br>
            <a:r>
              <a:rPr lang="de-DE"/>
              <a:t>auf das Symbol </a:t>
            </a:r>
            <a:br>
              <a:rPr lang="de-DE"/>
            </a:br>
            <a:r>
              <a:rPr lang="de-DE"/>
              <a:t>ein 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F6050-9D7A-4590-AA9A-A7A33778EF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9263" y="2383454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7CC1154-8FC7-4FB4-BBB8-7FCBD1AD48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9263" y="2923454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/>
              <a:t>Emailadresse</a:t>
            </a:r>
          </a:p>
          <a:p>
            <a:pPr lvl="1"/>
            <a:r>
              <a:rPr lang="de-DE"/>
              <a:t>Telefonnummer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3CF1BAB-F95F-4576-A3EC-168BAD168DA4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3257815" y="1239838"/>
            <a:ext cx="1004400" cy="1004400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/>
              <a:t>Durch Klicken </a:t>
            </a:r>
            <a:br>
              <a:rPr lang="de-DE"/>
            </a:br>
            <a:r>
              <a:rPr lang="de-DE"/>
              <a:t>auf das Symbol </a:t>
            </a:r>
            <a:br>
              <a:rPr lang="de-DE"/>
            </a:br>
            <a:r>
              <a:rPr lang="de-DE"/>
              <a:t>ein Bild einfügen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4C43A8-89ED-4EB9-97D7-747C5DDFF10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 bwMode="gray">
          <a:xfrm>
            <a:off x="3309435" y="2206887"/>
            <a:ext cx="2628000" cy="540000"/>
          </a:xfr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8894A11-D774-4CDC-8BD4-F4D7D626632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5742919" y="3100021"/>
            <a:ext cx="2628000" cy="955028"/>
          </a:xfr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Emailadresse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1082862-6487-4C47-925D-51855043F42B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5266" y="4251685"/>
            <a:ext cx="215995" cy="10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107648-CE6E-5B4B-9855-1616A361335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2068" y="4121538"/>
            <a:ext cx="8242300" cy="457200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C163E594-3576-1D48-A4D2-ADE44D053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D59EADD8-24AE-FD4C-B4DB-C8E0498E22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637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05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Dies ist eine Kapitelüberschrift</a:t>
            </a:r>
            <a:br>
              <a:rPr lang="de-DE"/>
            </a:br>
            <a:r>
              <a:rPr lang="de-DE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138B1F-B0D8-4BB9-A504-E08198FF2FD4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F316D8C-A578-4194-8E21-6CF5678893B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61DAEAA-10E9-4839-BA44-9042868A1350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45002F7-5ADE-4427-B133-AFD1A4504BD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4AC1238-89EA-418F-8977-55F0FD702989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EBBB4E1-427F-4D8E-A0DF-1FBB6E124E9A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19E380-0298-4D2C-BF8B-4EB2D845314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4CC1DAC-B49E-4C98-8178-5D98D48125B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4B42F25-70F2-46FE-A4FA-23A03BFBA076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C1ADEEC-7D82-4273-B29C-F358247BA34B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F8E259C-F62C-45B1-ACE0-F81FF4BCA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67A3613-EA95-431D-9D75-8AFC8DECE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36190D3-1001-454A-BF3C-31BEE518B9C1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98F90D7-8D2F-432C-B54A-A0CD3A7718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5B48D6B4-7165-4AF1-B671-4BDCDA2FE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512711D6-CA9D-054F-9D45-C3A9045857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751682" y="247351"/>
            <a:ext cx="194146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ildschirm/B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79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Dies ist eine Kapitelüberschrift</a:t>
            </a:r>
            <a:br>
              <a:rPr lang="de-DE"/>
            </a:br>
            <a:r>
              <a:rPr lang="de-DE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DF9A30-E837-489A-ACB1-332682E4DA33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FED959C-055C-420D-ACBE-FCCE4A84A4F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0B4221-9FFF-4574-A7E8-CC7BB4E774E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5246AA-7726-4DE4-8598-CB3725064E85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5BE621-8B81-461D-B4D3-E1F0DC9338DA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83FE5D1-C251-4202-B195-06D5B1B6DDA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DDB1C19-2C6C-46A1-ACD5-C3442575C71E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23FBFE3-B724-4E4A-AEB5-539498F7270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D7028-0F99-4B5C-8C93-46DD532EF495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E6EC5DD-C87E-4D48-AAE8-47A7FF42AF07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27DBEF06-EC80-4E61-8AD5-BA4CA8261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E613173-278A-4F52-9E33-05111F2C5A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35E6ED-9AE0-41F4-9031-ACE8E89B4D7D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E4423644-616F-4A8C-A817-E504F8D677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6511C4B-CFA1-4CEF-8485-5A374F0F93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Grafik 22">
            <a:extLst>
              <a:ext uri="{FF2B5EF4-FFF2-40B4-BE49-F238E27FC236}">
                <a16:creationId xmlns:a16="http://schemas.microsoft.com/office/drawing/2014/main" id="{882890AF-1E88-7648-B327-74E926E22DC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6751682" y="247351"/>
            <a:ext cx="194146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6739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12A4FC5-CED0-444A-9B5C-7B485B922F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/>
        <p:txBody>
          <a:bodyPr/>
          <a:lstStyle>
            <a:lvl1pPr marL="358775" indent="-358775">
              <a:spcBef>
                <a:spcPts val="1200"/>
              </a:spcBef>
              <a:buFont typeface="+mj-lt"/>
              <a:buAutoNum type="romanUcPeriod"/>
              <a:defRPr b="0"/>
            </a:lvl1pPr>
            <a:lvl2pPr marL="630000" indent="-2700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lvl2pPr>
            <a:lvl3pPr marL="898525" indent="-270000"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2BC36F8-3473-1D4A-854C-E4637C8E1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0345DA31-B9D9-0745-B8C2-FEE265289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17220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3843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8243886" cy="3348037"/>
          </a:xfrm>
          <a:noFill/>
        </p:spPr>
        <p:txBody>
          <a:bodyPr lIns="0" tIns="0" rIns="0" bIns="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0D4B12-B5BC-7248-955D-DD60DC013C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B5D52D3B-3D4F-F949-B3C7-6F518AD05F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421438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381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7CC1D76-4F38-4C24-A6D1-5FFBFB89E9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737385-658B-4E09-8E19-E507E18FE2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/>
        <p:txBody>
          <a:bodyPr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</p:spTree>
    <p:extLst>
      <p:ext uri="{BB962C8B-B14F-4D97-AF65-F5344CB8AC3E}">
        <p14:creationId xmlns:p14="http://schemas.microsoft.com/office/powerpoint/2010/main" val="30502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6234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F547674-3CE1-418D-8B1B-D4C3A91445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660900" y="1239838"/>
            <a:ext cx="4033468" cy="3348000"/>
          </a:xfrm>
          <a:solidFill>
            <a:schemeClr val="bg2"/>
          </a:solidFill>
        </p:spPr>
        <p:txBody>
          <a:bodyPr lIns="108000" tIns="72000" rIns="108000" bIns="72000"/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1F44C68-FBB4-FC48-9DF5-DC05718DA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B64E2AE2-4969-CA45-AD34-E4F71D8D1F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9121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199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49264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60900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/>
              <a:t>Durch Klicken auf das Symbol </a:t>
            </a:r>
            <a:br>
              <a:rPr lang="de-DE"/>
            </a:br>
            <a:r>
              <a:rPr lang="de-DE"/>
              <a:t>ein Bild einfügen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BDF9F4E-EC02-384E-83CA-D4DBE88E4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189778D3-A700-A948-B059-990B57AEAF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13381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Spalten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3EA4DE-7C6D-4498-A562-AFF2B149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919A7FB-E91A-43A2-AC21-6BAD613ED5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660900" y="1239838"/>
            <a:ext cx="403200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3F1C607-D25A-49A4-9B79-3447DDCF5A0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263" y="1239838"/>
            <a:ext cx="4032250" cy="3348037"/>
          </a:xfr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/>
              <a:t>Durch Klicken auf das Symbol </a:t>
            </a:r>
            <a:br>
              <a:rPr lang="de-DE"/>
            </a:br>
            <a:r>
              <a:rPr lang="de-DE"/>
              <a:t>ein Bild einfügen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84C8F5B-92E8-3241-AFA1-5B8D4A9F5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263" y="400266"/>
            <a:ext cx="6187785" cy="246221"/>
          </a:xfrm>
        </p:spPr>
        <p:txBody>
          <a:bodyPr anchor="b" anchorCtr="0"/>
          <a:lstStyle/>
          <a:p>
            <a:r>
              <a:rPr lang="de-DE"/>
              <a:t>Folientitel hinzufügen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id="{471AC733-9619-6C47-BFE8-A0B188250B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9263" y="221751"/>
            <a:ext cx="6187784" cy="12311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defRPr sz="800" b="0" cap="none" baseline="0"/>
            </a:lvl1pPr>
            <a:lvl2pPr>
              <a:defRPr sz="800" b="0"/>
            </a:lvl2pPr>
            <a:lvl3pPr>
              <a:defRPr sz="800" b="0"/>
            </a:lvl3pPr>
            <a:lvl4pPr>
              <a:defRPr sz="800" b="0"/>
            </a:lvl4pPr>
            <a:lvl5pPr>
              <a:defRPr sz="800" b="0"/>
            </a:lvl5pPr>
          </a:lstStyle>
          <a:p>
            <a:pPr lvl="0"/>
            <a:r>
              <a:rPr lang="de-DE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123980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23" imgW="306" imgH="306" progId="TCLayout.ActiveDocument.1">
                  <p:embed/>
                </p:oleObj>
              </mc:Choice>
              <mc:Fallback>
                <p:oleObj name="think-cell Folie" r:id="rId23" imgW="306" imgH="30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9494226-E554-4FC7-B318-8585A96BFA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3F1E2-0EAB-4319-8224-9763438BA8A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9144000" cy="9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400266"/>
            <a:ext cx="7110000" cy="24622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Folientitel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9263" y="1239838"/>
            <a:ext cx="8243887" cy="3348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Erste Ebene</a:t>
            </a:r>
          </a:p>
          <a:p>
            <a:pPr lvl="2"/>
            <a:r>
              <a:rPr lang="de-DE"/>
              <a:t>Zweite Ebene</a:t>
            </a:r>
          </a:p>
          <a:p>
            <a:pPr lvl="3"/>
            <a:r>
              <a:rPr lang="de-DE"/>
              <a:t>Dritte Ebene</a:t>
            </a:r>
          </a:p>
          <a:p>
            <a:pPr lvl="4"/>
            <a:r>
              <a:rPr lang="de-DE"/>
              <a:t>Vierte Ebene</a:t>
            </a:r>
          </a:p>
          <a:p>
            <a:pPr lvl="5"/>
            <a:r>
              <a:rPr lang="de-DE"/>
              <a:t>Fünfte Ebene</a:t>
            </a:r>
          </a:p>
          <a:p>
            <a:pPr lvl="6"/>
            <a:r>
              <a:rPr lang="de-DE"/>
              <a:t>Sechste Ebene</a:t>
            </a:r>
          </a:p>
          <a:p>
            <a:pPr lvl="7"/>
            <a:r>
              <a:rPr lang="de-DE"/>
              <a:t>Siebte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50851" y="4821794"/>
            <a:ext cx="877887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028950" y="4821794"/>
            <a:ext cx="30861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58CF539-B23E-4BD2-B4ED-407E3F88C054}"/>
              </a:ext>
            </a:extLst>
          </p:cNvPr>
          <p:cNvSpPr txBox="1"/>
          <p:nvPr userDrawn="1"/>
        </p:nvSpPr>
        <p:spPr bwMode="gray">
          <a:xfrm>
            <a:off x="8217542" y="4821794"/>
            <a:ext cx="47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9ACF905-E6AB-4F18-8FD9-05C1F1B89C5F}" type="slidenum">
              <a:rPr lang="de-DE" sz="800" smtClean="0"/>
              <a:pPr algn="r"/>
              <a:t>‹Nr.›</a:t>
            </a:fld>
            <a:endParaRPr lang="de-DE" sz="80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4CF24CCE-A7B6-4EED-B681-30EEC164C9DD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344439" y="900000"/>
            <a:ext cx="215995" cy="108000"/>
          </a:xfrm>
          <a:prstGeom prst="triangle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>
              <a:solidFill>
                <a:srgbClr val="333333"/>
              </a:solidFill>
              <a:latin typeface="Arial"/>
              <a:cs typeface="Arial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72A33D83-7269-5142-ADDF-780DB2EAF97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6751682" y="247351"/>
            <a:ext cx="194146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9" r:id="rId4"/>
    <p:sldLayoutId id="2147483668" r:id="rId5"/>
    <p:sldLayoutId id="2147483671" r:id="rId6"/>
    <p:sldLayoutId id="2147483667" r:id="rId7"/>
    <p:sldLayoutId id="2147483672" r:id="rId8"/>
    <p:sldLayoutId id="2147483673" r:id="rId9"/>
    <p:sldLayoutId id="2147483679" r:id="rId10"/>
    <p:sldLayoutId id="2147483666" r:id="rId11"/>
    <p:sldLayoutId id="2147483674" r:id="rId12"/>
    <p:sldLayoutId id="2147483675" r:id="rId13"/>
    <p:sldLayoutId id="2147483665" r:id="rId14"/>
    <p:sldLayoutId id="2147483676" r:id="rId15"/>
    <p:sldLayoutId id="2147483677" r:id="rId16"/>
    <p:sldLayoutId id="2147483678" r:id="rId17"/>
    <p:sldLayoutId id="2147483670" r:id="rId18"/>
  </p:sldLayoutIdLst>
  <p:hf sldNum="0"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11" Type="http://schemas.openxmlformats.org/officeDocument/2006/relationships/hyperlink" Target="https://youtu.be/Hha85_wtJK4" TargetMode="Externa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8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5.xml"/><Relationship Id="rId7" Type="http://schemas.openxmlformats.org/officeDocument/2006/relationships/image" Target="../media/image1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hk-nw.de/INA-Termin" TargetMode="External"/><Relationship Id="rId3" Type="http://schemas.openxmlformats.org/officeDocument/2006/relationships/tags" Target="../tags/tag47.xml"/><Relationship Id="rId7" Type="http://schemas.openxmlformats.org/officeDocument/2006/relationships/image" Target="../media/image1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006"/>
            <a:ext cx="9142400" cy="3634930"/>
          </a:xfrm>
        </p:spPr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52C012A-C73A-4B5A-8C1C-EA1777D97A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7" imgW="306" imgH="306" progId="TCLayout.ActiveDocument.1">
                  <p:embed/>
                </p:oleObj>
              </mc:Choice>
              <mc:Fallback>
                <p:oleObj name="think-cell Folie" r:id="rId7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52C012A-C73A-4B5A-8C1C-EA1777D97A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AFFE0B88-95F2-4F5F-A9FC-27025AD602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F6C849-41DC-466E-B828-ED90967D4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800" y="2369389"/>
            <a:ext cx="4881600" cy="1100359"/>
          </a:xfrm>
        </p:spPr>
        <p:txBody>
          <a:bodyPr/>
          <a:lstStyle/>
          <a:p>
            <a:r>
              <a:rPr lang="de-DE" sz="2400" dirty="0"/>
              <a:t>2. Arbeitgeber Forum im Kreis Coesfeld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EB60AD9-F5AA-4207-B192-EF21CAD8C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800" y="3469748"/>
            <a:ext cx="4881600" cy="576000"/>
          </a:xfrm>
        </p:spPr>
        <p:txBody>
          <a:bodyPr/>
          <a:lstStyle/>
          <a:p>
            <a:r>
              <a:rPr lang="de-DE" dirty="0"/>
              <a:t>IHK Projekt - INA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4453B2-3C85-4859-BB8B-54B64D06A1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4242" y="3310271"/>
            <a:ext cx="1689896" cy="13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DAE66E8-D4CF-4999-B946-93E4E00D23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DAE66E8-D4CF-4999-B946-93E4E00D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8CBE0D9D-13BD-48CF-99BA-6CF639D521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16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3D3CB9-259F-4201-9D78-AA1B3F426A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1062858"/>
            <a:ext cx="7827634" cy="385889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	Mit INA Azubis finden  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	</a:t>
            </a:r>
            <a:endParaRPr lang="de-DE" b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1F84D30-2A9A-483A-AAD7-C6E5E583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INA – Impulse zur Nachwuchsakquise und Fachkräftesicherung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2F1323-3238-4D6F-AA0B-72BCD1CCA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e-DE" dirty="0"/>
              <a:t>IHK - Bildungspolitische Projekte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C258D6-1A04-4911-BA04-B13515F3687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1364483"/>
            <a:ext cx="2442279" cy="2158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Präsentation mit Medien mit einfarbiger Füllung">
            <a:extLst>
              <a:ext uri="{FF2B5EF4-FFF2-40B4-BE49-F238E27FC236}">
                <a16:creationId xmlns:a16="http://schemas.microsoft.com/office/drawing/2014/main" id="{85DAA4EE-497A-406A-AE54-D69710B43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235" y="889136"/>
            <a:ext cx="565908" cy="565908"/>
          </a:xfrm>
          <a:prstGeom prst="rect">
            <a:avLst/>
          </a:prstGeom>
        </p:spPr>
      </p:pic>
      <p:pic>
        <p:nvPicPr>
          <p:cNvPr id="13" name="Grafik 12">
            <a:hlinkClick r:id="rId11"/>
            <a:extLst>
              <a:ext uri="{FF2B5EF4-FFF2-40B4-BE49-F238E27FC236}">
                <a16:creationId xmlns:a16="http://schemas.microsoft.com/office/drawing/2014/main" id="{7171A748-4B42-DAB2-ADD0-54F4FB5640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33" y="1628766"/>
            <a:ext cx="5462627" cy="30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DAE66E8-D4CF-4999-B946-93E4E00D23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DAE66E8-D4CF-4999-B946-93E4E00D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8CBE0D9D-13BD-48CF-99BA-6CF639D521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16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CB2086-D553-4CA7-83E5-A8FD38C4D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081" y="2220433"/>
            <a:ext cx="2857500" cy="2857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3D3CB9-259F-4201-9D78-AA1B3F426A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1062858"/>
            <a:ext cx="7827634" cy="385889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de-DE" dirty="0"/>
              <a:t>Recruiting Tipps auf unserer Website: 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	</a:t>
            </a:r>
            <a:r>
              <a:rPr lang="de-DE" b="0" dirty="0"/>
              <a:t>www.ihk.de/nordwestfalen/ausbildungsmarketing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1F84D30-2A9A-483A-AAD7-C6E5E583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INA – Impulse zur Nachwuchsakquise und Fachkräftesicherung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2F1323-3238-4D6F-AA0B-72BCD1CCA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e-DE" dirty="0"/>
              <a:t>IHK - Bildungspolitische Projekte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C258D6-1A04-4911-BA04-B13515F3687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1364483"/>
            <a:ext cx="2442279" cy="2158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37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0DAE66E8-D4CF-4999-B946-93E4E00D233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0DAE66E8-D4CF-4999-B946-93E4E00D23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hteck 10" hidden="1">
            <a:extLst>
              <a:ext uri="{FF2B5EF4-FFF2-40B4-BE49-F238E27FC236}">
                <a16:creationId xmlns:a16="http://schemas.microsoft.com/office/drawing/2014/main" id="{8CBE0D9D-13BD-48CF-99BA-6CF639D521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16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3D3CB9-259F-4201-9D78-AA1B3F426A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263" y="1062858"/>
            <a:ext cx="7943370" cy="3858891"/>
          </a:xfr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de-DE" b="0" dirty="0"/>
              <a:t>INA – unterstützt vor allem KMU im Ausbildungsmarketing,  Azubi-Recruiting und der Fachkräftebindung mit den Themen: </a:t>
            </a:r>
          </a:p>
          <a:p>
            <a:pPr>
              <a:lnSpc>
                <a:spcPts val="100"/>
              </a:lnSpc>
              <a:spcBef>
                <a:spcPts val="1200"/>
              </a:spcBef>
            </a:pPr>
            <a:endParaRPr lang="de-DE" dirty="0"/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Als Ausbildungsbetrieb sichtbar werden 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Verständnis für die neue Generation entwickeln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In Kontakt mit dieser Zielgruppe kommen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Veränderungen des Ausbildungsmarktes verstehen</a:t>
            </a:r>
          </a:p>
          <a:p>
            <a:pPr>
              <a:buClr>
                <a:srgbClr val="00B0F0"/>
              </a:buClr>
            </a:pPr>
            <a:r>
              <a:rPr lang="de-DE" b="0" dirty="0">
                <a:solidFill>
                  <a:schemeClr val="tx1"/>
                </a:solidFill>
              </a:rPr>
              <a:t>     und reagieren </a:t>
            </a:r>
          </a:p>
          <a:p>
            <a:pPr>
              <a:buClr>
                <a:srgbClr val="003366"/>
              </a:buClr>
            </a:pPr>
            <a:endParaRPr lang="de-DE" sz="800" b="0" dirty="0">
              <a:solidFill>
                <a:schemeClr val="tx1"/>
              </a:solidFill>
            </a:endParaRPr>
          </a:p>
          <a:p>
            <a:pPr>
              <a:buClr>
                <a:srgbClr val="003366"/>
              </a:buClr>
            </a:pPr>
            <a:r>
              <a:rPr lang="de-DE" b="0" dirty="0">
                <a:solidFill>
                  <a:schemeClr val="tx1"/>
                </a:solidFill>
              </a:rPr>
              <a:t>Buchen Sie Ihr persönliches Beratungsgespräch direkt hier: </a:t>
            </a:r>
            <a:r>
              <a:rPr lang="de-DE" b="0" u="sng" dirty="0">
                <a:solidFill>
                  <a:srgbClr val="00B0F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www.ihk-nw.de/INA-Termin </a:t>
            </a:r>
            <a:endParaRPr lang="de-DE" b="0" u="sng" dirty="0">
              <a:solidFill>
                <a:srgbClr val="00B0F0"/>
              </a:solidFill>
            </a:endParaRPr>
          </a:p>
          <a:p>
            <a:pPr>
              <a:buClr>
                <a:srgbClr val="003366"/>
              </a:buClr>
            </a:pPr>
            <a:endParaRPr lang="de-DE" sz="800" b="0" dirty="0">
              <a:solidFill>
                <a:schemeClr val="tx1"/>
              </a:solidFill>
            </a:endParaRPr>
          </a:p>
          <a:p>
            <a:pPr>
              <a:buClr>
                <a:srgbClr val="003366"/>
              </a:buClr>
            </a:pPr>
            <a:r>
              <a:rPr lang="de-DE" b="0" dirty="0"/>
              <a:t>Nächstes Webinar aus der INA Reihe: </a:t>
            </a:r>
          </a:p>
          <a:p>
            <a:pPr>
              <a:buClr>
                <a:srgbClr val="003366"/>
              </a:buClr>
            </a:pPr>
            <a:r>
              <a:rPr lang="de-DE" b="0" dirty="0">
                <a:solidFill>
                  <a:schemeClr val="tx1"/>
                </a:solidFill>
              </a:rPr>
              <a:t>30.08.2022, Zukunftstrends in der Arbeitswelt mit Dr. Steffi Burkhart 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1F84D30-2A9A-483A-AAD7-C6E5E583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/>
              <a:t>INA – Impulse zur Nachwuchsakquise und Fachkräftesicherung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2F1323-3238-4D6F-AA0B-72BCD1CCA2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e-DE" dirty="0"/>
              <a:t>IHK - Bildungspolitische Projekte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C258D6-1A04-4911-BA04-B13515F3687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985" y="1364483"/>
            <a:ext cx="2442279" cy="2158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4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86603-6840-4C03-903F-F0EC073BF2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Dank!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C702A7-F68C-476D-A6BF-2F5085E1C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Gibt es noch Fragen? Ich beantworte Sie Ihnen gerne.  </a:t>
            </a:r>
          </a:p>
        </p:txBody>
      </p:sp>
    </p:spTree>
    <p:extLst>
      <p:ext uri="{BB962C8B-B14F-4D97-AF65-F5344CB8AC3E}">
        <p14:creationId xmlns:p14="http://schemas.microsoft.com/office/powerpoint/2010/main" val="3771177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ULt_S5ngpdG9pG4GvkW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8F2MDbrSNyld8TksWP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8F2MDbrSNyld8TksWPX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8F2MDbrSNyld8TksWPX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heme/theme1.xml><?xml version="1.0" encoding="utf-8"?>
<a:theme xmlns:a="http://schemas.openxmlformats.org/drawingml/2006/main" name="IHK Nord Westfalen_Master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47B4D4596DED4CAE43EEB5C5E198D7" ma:contentTypeVersion="16" ma:contentTypeDescription="Ein neues Dokument erstellen." ma:contentTypeScope="" ma:versionID="861f3d860d25b50efcc9a6968b5782f9">
  <xsd:schema xmlns:xsd="http://www.w3.org/2001/XMLSchema" xmlns:xs="http://www.w3.org/2001/XMLSchema" xmlns:p="http://schemas.microsoft.com/office/2006/metadata/properties" xmlns:ns2="4e0d6ce0-2874-42e9-ac8e-17103f532e27" xmlns:ns3="474e530b-1f5f-4982-ad02-49e86805af03" targetNamespace="http://schemas.microsoft.com/office/2006/metadata/properties" ma:root="true" ma:fieldsID="f87cd41af21cf0db845533b5c82a1607" ns2:_="" ns3:_="">
    <xsd:import namespace="4e0d6ce0-2874-42e9-ac8e-17103f532e27"/>
    <xsd:import namespace="474e530b-1f5f-4982-ad02-49e86805a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d6ce0-2874-42e9-ac8e-17103f532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1f56d65-4b56-46fb-bb07-dd72c69572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e530b-1f5f-4982-ad02-49e86805a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8b463c-5faa-451f-8bb3-442079e646c0}" ma:internalName="TaxCatchAll" ma:showField="CatchAllData" ma:web="474e530b-1f5f-4982-ad02-49e86805af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0d6ce0-2874-42e9-ac8e-17103f532e27">
      <Terms xmlns="http://schemas.microsoft.com/office/infopath/2007/PartnerControls"/>
    </lcf76f155ced4ddcb4097134ff3c332f>
    <TaxCatchAll xmlns="474e530b-1f5f-4982-ad02-49e86805af03" xsi:nil="true"/>
  </documentManagement>
</p:properties>
</file>

<file path=customXml/itemProps1.xml><?xml version="1.0" encoding="utf-8"?>
<ds:datastoreItem xmlns:ds="http://schemas.openxmlformats.org/officeDocument/2006/customXml" ds:itemID="{EBE862E1-FCAB-4E53-AC76-2B2ECC0B4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d6ce0-2874-42e9-ac8e-17103f532e27"/>
    <ds:schemaRef ds:uri="474e530b-1f5f-4982-ad02-49e86805a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AD78B4-BEFE-4E6A-B5E7-850F85723E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643ED1-A26D-41BC-AA65-0CE068BF1FF6}">
  <ds:schemaRefs>
    <ds:schemaRef ds:uri="474e530b-1f5f-4982-ad02-49e86805af03"/>
    <ds:schemaRef ds:uri="http://purl.org/dc/elements/1.1/"/>
    <ds:schemaRef ds:uri="4e0d6ce0-2874-42e9-ac8e-17103f532e27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Bildschirmpräsentation (16:9)</PresentationFormat>
  <Paragraphs>32</Paragraphs>
  <Slides>5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Wingdings</vt:lpstr>
      <vt:lpstr>IHK Nord Westfalen_Master</vt:lpstr>
      <vt:lpstr>think-cell Folie</vt:lpstr>
      <vt:lpstr>2. Arbeitgeber Forum im Kreis Coesfeld</vt:lpstr>
      <vt:lpstr>INA – Impulse zur Nachwuchsakquise und Fachkräftesicherung</vt:lpstr>
      <vt:lpstr>INA – Impulse zur Nachwuchsakquise und Fachkräftesicherung</vt:lpstr>
      <vt:lpstr>INA – Impulse zur Nachwuchsakquise und Fachkräftesicherung</vt:lpstr>
      <vt:lpstr>Vielen Dank!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Paulina Haeutle | i-pointing</dc:creator>
  <cp:lastModifiedBy>Melanie Vennemann</cp:lastModifiedBy>
  <cp:revision>308</cp:revision>
  <cp:lastPrinted>2022-06-13T09:21:31Z</cp:lastPrinted>
  <dcterms:created xsi:type="dcterms:W3CDTF">2020-02-03T10:15:21Z</dcterms:created>
  <dcterms:modified xsi:type="dcterms:W3CDTF">2022-06-29T08:07:11Z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0x0101006A47B4D4596DED4CAE43EEB5C5E198D7</vt:lpwstr>
  </property>
</Properties>
</file>